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9"/>
    <p:sldId id="288" r:id="rId38"/>
    <p:sldId id="289" r:id="rId39"/>
    <p:sldId id="290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78992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ORIENTING ACADEMY SATELLITES</a:t>
            </a:r>
          </a:p>
          <a:p>
            <a:pPr>
              <a:defRPr sz="2500">
                <a:solidFill>
                  <a:srgbClr val="D6A03E"/>
                </a:solidFill>
              </a:defRPr>
            </a:pPr>
            <a:r>
              <a:t>1.5-acre school-based leased/rented property model</a:t>
            </a:r>
          </a:p>
          <a:p>
            <a:pPr>
              <a:defRPr sz="1400">
                <a:solidFill>
                  <a:srgbClr val="FFFFFF"/>
                </a:solidFill>
              </a:defRPr>
            </a:pPr>
            <a:r>
              <a:t>Across Bangalore | Ages 4+ | All 36 LA28 Olympic sports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0392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1.5 ac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School site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66160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39312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36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Olympic sports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79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28231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Rs.2 Cr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Opening capex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3999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17151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50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Y10 satellites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Executive 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Do not buy land first. Lease/rent under-utilised school assets after hours.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Create a standardised school-satellite operating model across Bangalore.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Provide sport, after-school care, tutoring, safety, camps, leagues and community programming.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Use the flagship academy as curriculum, coach and tournament hub.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Evidence and source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Official sources are used for Olympic programme, schools, demographics, safety, security and food compliance.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Directories and provider pricing are used only as market signals.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Lease, staffing, demand and revenue assumptions need pilot validation.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Bangalore school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Schools have trusted parent relationships and under-used fields/courts after hours.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Satellite model turns school assets into after-school family services and revenue share.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UDISE+ / Know Your School should be used for target-school verification.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Satellite product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MOVE: multi-sport and Olympic discovery.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LEARN: homework, tutoring, STEM and Olympiad support.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LEAD: leadership, leagues, team roles and camps.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LIVE: safe custody, snack/dinner option, pickup, health and parent communication.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Age groups from 4+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920"/>
                <a:gridCol w="2788920"/>
                <a:gridCol w="2788920"/>
                <a:gridCol w="2788920"/>
              </a:tblGrid>
              <a:tr h="502920"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Segment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Focus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Ratio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Foundation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4-6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Movement literacy, play, mini sports, balance, rhythm, social behaviour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1:8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Discovery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7-9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Multi-sport sampling, coordination, game rules, teamwork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1:10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Development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10-12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Technique, discipline, athletics base, study habits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1:12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Performance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13-15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Sport choice, S&amp;C, school leagues, leadership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1:15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Pre-elite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16-18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Performance, officiating, coaching assistant, career orientation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1:15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Young adult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18-25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Recreation, coaching internships, leagues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1:18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All 36 Olympic sports - model logic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All 36 sports are included in the portfolio.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 1.5-acre site cannot host all sports at competition standard.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Sports are classified as on-site, hybrid or partner/off-site.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The goal is exposure, assessment and pathway, not overbuilding.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Olympic sports matrix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86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920"/>
                <a:gridCol w="2788920"/>
                <a:gridCol w="2788920"/>
                <a:gridCol w="2788920"/>
              </a:tblGrid>
              <a:tr h="256032"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Sport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Mode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Fit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Aquatics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Archery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 controlled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Athletics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Badminton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School indoor/covered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Baseball/Softball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On-site/shared field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Basketball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School court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Boxing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room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Canoe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Cricket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Cycling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Hybrid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Equestrian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Fencing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room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Flag Football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On-site/shared field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Football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Golf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Gymnastics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room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Handball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School court/shared field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Hockey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On-site/shared field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Olympic sports matrix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86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920"/>
                <a:gridCol w="2788920"/>
                <a:gridCol w="2788920"/>
                <a:gridCol w="2788920"/>
              </a:tblGrid>
              <a:tr h="256032"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Sport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Mode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Fit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Judo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mat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Lacrosse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On-site/shared field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Modern Pentathlon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Hybrid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Rowing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Rugby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On-site/shared field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Sailing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Shooting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Regulated/partner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Skateboarding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Portable skills zone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Sport Climbing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 / portable wall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Squash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School/partner indoor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Surfing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Table Tennis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room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High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Taekwondo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mat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Tennis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School/partner court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Triathlon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Hybrid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Volleyball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School court/shared field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Weightlifting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S&amp;C room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Wrestling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Indoor mat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Medium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1.5-acre site use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594360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Zone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Use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Shared field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Football, cricket, athletics, rugby, lacrosse, flag football, hockey basics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Cricket nets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Portable/semi-permanent nets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Court/hard surface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Basketball, volleyball, handball, mini tennis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Indoor room 1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Homework, tutoring, STEM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Indoor room 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TT, mats, fencing, boxing fitness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Medical/admin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First aid, storage, admissions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Gate/lounge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Controlled pickup and parent wait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Daily operating rhythm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685800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Time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Activity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2:30-3:30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Handover + attendance + snack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3:30-5:00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Foundation/discovery sport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5:00-6:30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Development/performance sport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6:30-7:45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Homework/tutoring/leadership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7:45-8:30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Extended pickup/dinner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Weekend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Leagues, camps, rentals, corporate/NGO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After-school programme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Core parent proposition: safe custody + sport + homework + food + pickup control.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Age 4-6 uses play-based movement and lower ratios.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Residential is not the default satellite model; it can be tested only after legal and school approval.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Tutor and academic staffing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73152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FTE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Cost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Academic/Homework Lead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Rs.50k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Tutors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Rs.35k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STEM Tutor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Rs.40k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Care Supervisors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Rs.28k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Coach staffing and sport delivery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73152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FTE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Cost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Head Coach Multi-sport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Rs.65k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Core Coaches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Rs.40k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Assistant Coaches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Rs.25k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Visiting Specialists FTE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Rs.45k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Security and housekeeping manpower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548640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FTE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Cost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Security Supervisor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Rs.35k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Security Guards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Rs.25k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Female Safety Officer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Rs.27k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CCTV / Access Desk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Rs.30k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Housekeeping Supervisor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Rs.28k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Housekeepers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Rs.22k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Grounds / Equipment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Security protocols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773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530352"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Protocol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Control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Background checks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Police/background verification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PSARA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Use licensed/compliant security agency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Gate control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Visitor log and school handover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Pickup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Approved pickup list + QR/OTP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CCTV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Common areas and fields only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Fire/emergency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Drills, exits, assembly point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Medical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Nurse/first aid/hospital tie-up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Transport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Verified drivers, GPS and handover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Opening capex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736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338328"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Item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Rs lakh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Portable sports equipment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35.0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Cricket nets / removable lanes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25.0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Field leveling / marking / drainage repairs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20.0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Lighting / electrical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30.0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Indoor room fit-out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20.0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Security systems / CCTV / access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15.0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First-aid / medical room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Pantry / snack counter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Technology / attendance / app setup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8.0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Furniture / storage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7.0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Signage / branding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Pre-opening / launch / training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Contingency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15.0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Operating costs and overheads</a:t>
            </a:r>
          </a:p>
        </p:txBody>
      </p:sp>
      <p:pic>
        <p:nvPicPr>
          <p:cNvPr id="4" name="Picture 3" descr="satellite_opex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34440"/>
            <a:ext cx="7863840" cy="3931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32520" y="1600200"/>
            <a:ext cx="25603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Operating model includes lease, payroll, food, transport, grounds, security systems, housekeeping supplies, insurance, compliance and central management allocation.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Revenue engines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736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338328"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Revenue engine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Annual Rs lakh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Sports academy memberships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122.5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After-school standard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135.0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After-school extended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84.0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Academic/homework add-on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42.0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STEM/enrichment add-on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14.4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Holiday camps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32.4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School contract / PE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Facility rental - evenings/weekends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12.0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Inter-school leagues/events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12.0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Corporate weekend programmes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12.0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NGO / CSR programmes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15.0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Merchandise / nutrition / cafe margin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6.0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Transport subscriptions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20.0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Per-satellite 10-year economics</a:t>
            </a:r>
          </a:p>
        </p:txBody>
      </p:sp>
      <p:pic>
        <p:nvPicPr>
          <p:cNvPr id="4" name="Picture 3" descr="satellite_revenue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234440"/>
            <a:ext cx="8412480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26880" y="1554480"/>
            <a:ext cx="20116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Ramp-up loss in first years is expected.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Y7 stabilised proxy: Rs.570 lakh revenue and Rs.130 lakh EBITDA.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Per-satellite break-even</a:t>
            </a:r>
          </a:p>
        </p:txBody>
      </p:sp>
      <p:pic>
        <p:nvPicPr>
          <p:cNvPr id="4" name="Picture 3" descr="satellite_be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234440"/>
            <a:ext cx="82296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5440" y="1554480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Operating BEP: approx. Rs.545 lakh revenue/year.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Validate with actual lease and salary quotes.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Across-Bangalore rollout</a:t>
            </a:r>
          </a:p>
        </p:txBody>
      </p:sp>
      <p:pic>
        <p:nvPicPr>
          <p:cNvPr id="4" name="Picture 3" descr="satellite_network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234440"/>
            <a:ext cx="82296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5440" y="1554480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Illustrative Y10: 50 satellites, Rs.330 Cr network revenue and Rs.87.5 Cr EBITDA.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Cluster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Start with 2 pilot schools, then build clusters.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Each cluster should share coaches, events, procurement and supervision.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Prioritise areas with school density, working parents and evening access.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Avoid signing many leases before proof of demand.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School MoU commercial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Fixed rent: predictable for school, higher risk for operator.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Revenue share: lower fixed cost, requires transparent reporting.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Hybrid: minimum guarantee plus revenue share is preferred.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MoU must define hours, spaces, safety, liability, data, branding and termination.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Corporate / NGO / school B2B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School contracts, PE outsourcing and inter-school leagues.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Corporate weekend leadership and sports days.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CSR-funded inclusion and scholarship programmes.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Sports management services can scale beyond individual satellites.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Risk dashboard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28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612648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Risk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Mitigation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Weak school MoU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Legal template + approval gate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Low enrolment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Paid pre-sales before launch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Safety incident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Protocols + training + verification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Facility conflict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Timetable and escalation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Coach quality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Coach academy + audits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Profit variance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Cluster P&amp;L reviews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90-day pilot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Select three candidate schools across different clusters.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Run facility/safety audits and school MoU discussions.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Complete parent survey and paid pre-registration campaign.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Obtain quotes for equipment, lighting, security and housekeeping.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Launch 2 pilot satellites before scaling.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Go / No-Go criteria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Signed school MoU with clear access and liability.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Minimum 100+ paid or committed students per school before major capex.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Security audit passed and emergency protocol tested.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Capex below approved threshold and portable where possible.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Coach/tutor/security/housekeeping teams trained.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Investor proposition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Fast deployment without buying land.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Reusable curriculum, staffing and safety playbook.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Lower capex per centre and faster payback possibility.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Network scale across Bangalore through school partnerships.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Bibliography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97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ID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Source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Quality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Olympics.com / IOC - LA28 sports update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Official IOC/Olympics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IOC - LA28 additional sports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Official IOC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LA28 schedule PDF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Official organising committee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UDISE+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UDISE+ Know Your School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PIB / NITI Aayog 2026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MOSPI HCES 2023-24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Bengaluru Urban District Demography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Karnataka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Karnataka DES reports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Karnataka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NCPCR / MoE School Safety Guidelines 2021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NDMA School Safety Project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PSARA Portal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MHA PSARA FAQ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FSSAI FoSCoS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Karnataka Labour Department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Karnataka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Edustoke Lingarajapuram schools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Market directory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92240"/>
            <a:ext cx="11064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46E76"/>
                </a:solidFill>
              </a:defRPr>
            </a:pPr>
            <a:r>
              <a:t>Orienting Academy Satellite |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Arts + Professional Skills Expansion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6E76"/>
                </a:solidFill>
              </a:defRPr>
            </a:pPr>
            <a:r>
              <a:t>Turns the satellite into Sports + Arts + Skills + Academics.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Add western classical music, Indian music, painting, pottery, carpentry, cooking, theatre, dance, creative writing, photography/podcast, design/craft enterprise and coding/robotics.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Better school fit: supports art-integrated learning, vocational exposure and holistic development.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Better parent fit: children who do not choose competitive sport still find a structured after-school pathway.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Better economics: additional clubs improve revenue per school without needing more land.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6"/>
                </a:solidFill>
              </a:defRPr>
            </a:pPr>
            <a:r>
              <a:t>Orienting Academy Satellite | Arts Added | 31 | Sources: S24-S28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Arts &amp; Professional Programmes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6"/>
                </a:solidFill>
              </a:defRPr>
            </a:pPr>
            <a:r>
              <a:t>Orienting Academy Satellite | Arts Added | 32 | Sources: S24-S28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298448"/>
          <a:ext cx="108813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448887"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Programme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Compact format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Pricing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Western classical music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6+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Piano / violin / guitar / voice; recitals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Rs.5,500/mo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Indian music &amp; voice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5+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Vocal, rhythm, choir, ensemble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Rs.3,500/mo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Painting &amp; drawing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4+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Drawing, painting, murals, portfolio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Rs.3,200/mo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Pottery / clay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6+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Clay modelling, wheel exposure, sculpture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Rs.4,200/mo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Carpentry / maker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9+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Safe hand tools, joints, simple products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Rs.5,000/mo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Cooking / culinary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7+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Nutrition, no-flame junior cooking, baking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Rs.4,500/mo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Theatre / drama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6+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Storytelling, voice, stage confidence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Rs.3,500/mo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Dance / movement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4+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Creative movement, western + Indian forms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Rs.3,500/mo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48887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Media / writing / design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8+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Photography, podcast, writing, craft enterprise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Rs.3,000-4,500/mo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8890"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Coding / robotics / AI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8+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Robotics, coding, AI literacy, maker projects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>
                          <a:solidFill>
                            <a:srgbClr val="2D343A"/>
                          </a:solidFill>
                        </a:defRPr>
                      </a:pPr>
                      <a:r>
                        <a:t>Rs.5,500/mo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Arts Staffing + Studio Capex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535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566928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Role / capex block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Scale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Arts / Skills Lead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 FTE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Programme calendar, school showcases, quality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Music instructors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2 FTE eq.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Western classical + Indian music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Painting teacher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 FTE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Visual arts and portfolio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Pottery / carpentry / cooking specialists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1.5 FTE eq.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Rotating professional studio skills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Theatre / dance instructor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 FTE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Performance and confidence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Studio assistant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 FTE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Materials, safety and setup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Incremental capex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~Rs.100 lakh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Music, art, pottery, carpentry, cooking, media and robotics setup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6"/>
                </a:solidFill>
              </a:defRPr>
            </a:pPr>
            <a:r>
              <a:t>Orienting Academy Satellite | Arts Added | 33 | Sources: S24-S28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Updated Satellite Economics With Arts Added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920"/>
                <a:gridCol w="2788920"/>
                <a:gridCol w="2788920"/>
                <a:gridCol w="2788920"/>
              </a:tblGrid>
              <a:tr h="594360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Metric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Before arts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After arts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Change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Opening capex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Rs.200 lakh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Rs.300 lakh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+Rs.100 lakh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Y7 revenue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Rs.570 lakh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Rs.720 lakh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+Rs.150 lakh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Y7 EBITDA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Rs.130 lakh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Rs.195 lakh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+Rs.65 lakh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BEP revenue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Rs.545 lakh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Rs.636 lakh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+Rs.91 lakh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Y10 network 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Rs.330 Cr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Rs.427.5 Cr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+Rs.97.5 Cr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Y10 network EBITDA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Rs.87.5 Cr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Rs.131 Cr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+Rs.43.5 Cr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58064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000">
                <a:solidFill>
                  <a:srgbClr val="2D343A"/>
                </a:solidFill>
              </a:defRPr>
            </a:pPr>
            <a:r>
              <a:t>Investor note: cooking, carpentry and pottery should launch after safety SOP, school permission and instructor validation.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6"/>
                </a:solidFill>
              </a:defRPr>
            </a:pPr>
            <a:r>
              <a:t>Orienting Academy Satellite | Arts Added | 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