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1" r:id="rId32"/>
    <p:sldId id="282" r:id="rId33"/>
    <p:sldId id="283" r:id="rId34"/>
    <p:sldId id="284" r:id="rId35"/>
    <p:sldId id="285" r:id="rId36"/>
    <p:sldId id="286" r:id="rId37"/>
    <p:sldId id="287" r:id="rId31"/>
    <p:sldId id="288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31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78992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t>ORIENTING ACADEMY</a:t>
            </a:r>
          </a:p>
          <a:p>
            <a:pPr>
              <a:defRPr sz="2800">
                <a:solidFill>
                  <a:srgbClr val="D6A03E"/>
                </a:solidFill>
              </a:defRPr>
            </a:pPr>
            <a:r>
              <a:t>Family Sports, Learning &amp; Living Campus</a:t>
            </a:r>
          </a:p>
          <a:p>
            <a:pPr>
              <a:defRPr sz="1500">
                <a:solidFill>
                  <a:srgbClr val="FFFFFF"/>
                </a:solidFill>
              </a:defRPr>
            </a:pPr>
            <a:r>
              <a:t>Investor Deck | 5 acres | Ages 4+ | All 36 LA28 Olympic sports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0392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4+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Starting 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66160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39312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36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LA28 sports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79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8231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188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Mature FTE equiv.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3999" y="4892040"/>
            <a:ext cx="2423160" cy="868680"/>
          </a:xfrm>
          <a:prstGeom prst="roundRect">
            <a:avLst/>
          </a:prstGeom>
          <a:solidFill>
            <a:srgbClr val="F3F6F7"/>
          </a:solidFill>
          <a:ln>
            <a:solidFill>
              <a:srgbClr val="DCE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217151" y="4983479"/>
            <a:ext cx="2276856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 b="1">
                <a:solidFill>
                  <a:srgbClr val="0F766E"/>
                </a:solidFill>
              </a:defRPr>
            </a:pPr>
            <a:r>
              <a:t>Rs.53.4 Cr</a:t>
            </a:r>
          </a:p>
          <a:p>
            <a:pPr algn="ctr">
              <a:defRPr sz="900">
                <a:solidFill>
                  <a:srgbClr val="2D343A"/>
                </a:solidFill>
              </a:defRPr>
            </a:pPr>
            <a:r>
              <a:t>Mature revenue case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The 3 PM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 working parent's problem is not only sports - it is safe time between school and home.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Orienting Academy combines pickup, food, sport, homework, leadership and controlled release.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Grandparents, schools, corporates and the community use the same asset at different times.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The Orienting format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MOVE - sport and physical literacy.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LEARN - homework, tuition, STEM and study skills.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LEAD - experiential leadership and finishing school.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LIVE - after-school care, residential, food, health, cafe and senior community.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Evidence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Official sources drive demographics, Olympic programme, safety, security and food compliance.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Provider pricing and marketplaces are used as benchmarks, not facts about total demand.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All unverified 5-km data and financial projections are labelled assumptions.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Bengaluru / local market facts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685800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Metric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Value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Evidence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Bengaluru Urban population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9.62m (2011 baseline)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Official district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Urban MPCE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Rs.6,996/month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MOSPI HCES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Lingarajapuram school directory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161 hits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Directory proxy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Class I-V tuition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146 listings; Rs.300-400/hr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Marketplace proxy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LA28 programme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36 sports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Official IOC/Olympics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5 | Sources: S01, S06, S07, S10, S11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Age architecture - 4 years and above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3950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8920"/>
                <a:gridCol w="2788920"/>
                <a:gridCol w="2788920"/>
                <a:gridCol w="2788920"/>
              </a:tblGrid>
              <a:tr h="658368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Segment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Focus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Ratio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Foundation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4-6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Movement literacy, play, coordination, water confidence, mini-games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1:8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Discovery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7-9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Multi-sport sampling, fundamentals, teamwork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1:10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Development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10-12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Technique, fitness, academic habits, sport selection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1:12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Performance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13-15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Specialisation, S&amp;C, leadership, competition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1:15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Pre-elite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16-18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High-performance, career/college orientation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1:15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All 36 Olympic sports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86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256032"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Sport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Mode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Aquatics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Archery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Athletics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Badminton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On-site/covered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Baseball/Softball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On-site/partner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Basketball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Boxing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Canoe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Cricket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Cycling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Hybrid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Equestrian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Fencing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Flag Football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Football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Golf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Gymnastics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Handball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Hockey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7 | Sources: S01-S03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All 36 Olympic sports - continued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864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256032"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Sport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Mode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Judo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Lacrosse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Modern Pentathlon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Hybrid/partner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Rowing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Rugby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Sailing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Shooting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Regulated/partner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Skateboarding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Sport Climbing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On-site/partner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Squash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Surfing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Partner/off-site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Table Tennis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Taekwondo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Tennis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On-site/partner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Triathlon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Hybrid/partner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Volleyball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Weightlifting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Wrestling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On-site indoor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8 | Sources: S01-S03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Delivery model by facility intensity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On-site: high-volume field/court sports and indoor combat/racquet sports.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Hybrid: cycling, climbing, modern pentathlon, triathlon and some shooting/golf components.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Partner/off-site: aquatics, canoe, rowing, sailing, surfing, equestrian and course golf.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This approach avoids building 36 dedicated venues on 5 acres.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5-acre campus concept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502920"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Zone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Area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Use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Main field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2.0-2.2 ac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Cricket/football/rugby/flag/lacrosse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Hockey/synthetic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0.45-0.60 ac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Hockey5s / training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Cricket square/nets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0.35-0.45 ac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Academy / rental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Covered building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0.55-0.75 ac footprint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Indoor sports + academics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Family/residential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0.45-0.65 ac footprint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After-school / residential / senior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Cafe/health/admin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0.20-0.30 ac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Support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Landscape/service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Balance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Walking/parking/drainage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After-school daily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3:00 arrival / verified pickup.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3:30 snack and hydration.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4:00 sport / movement.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5:30 refresh.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6:00 homework / tuition.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7:00 leadership / clubs.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7:30 dinner.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8:00 approved pickup; residential only under validated protocol.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Tutors and academics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384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640079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FFFFFF"/>
                          </a:solidFill>
                        </a:defRPr>
                      </a:pPr>
                      <a:r>
                        <a:t>Monthly cost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Academic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Rs.120k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Subject Tutors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Rs.45k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Homework Coordinators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Rs.35k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7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STEM Tutors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Rs.50k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4008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Counsellors/Learning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2D343A"/>
                          </a:solidFill>
                        </a:defRPr>
                      </a:pPr>
                      <a:r>
                        <a:t>Rs.55k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12 | Sources: S11-S12 + assumptions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Coaches and performance team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242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530352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Monthly cost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Sports Director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Rs.150k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Core Head Coaches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Rs.75k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Assistant Coaches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Rs.40k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S&amp;C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Rs.60k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Physios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Rs.60k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Sports Science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Rs.65k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Visiting Specialists FTE eq.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Rs.65k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Security manpower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594360"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000">
                          <a:solidFill>
                            <a:srgbClr val="FFFFFF"/>
                          </a:solidFill>
                        </a:defRPr>
                      </a:pPr>
                      <a:r>
                        <a:t>Monthly cost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Security/Safeguarding Manager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Rs.65k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Shift Supervisors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Rs.35k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Security Guards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Rs.25k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Female Security Officers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Rs.27k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CCTV Operators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Rs.30k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Access Desk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D343A"/>
                          </a:solidFill>
                        </a:defRPr>
                      </a:pPr>
                      <a:r>
                        <a:t>Rs.28k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14 | Sources: S17, S19, S20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Housekeeping, grounds and support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608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658368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Function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FTE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Housekeeping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Grounds/Turf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9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Food/Kitchen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Healthcare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Transport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IT/Facilities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Security protocols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502920"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Control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800">
                          <a:solidFill>
                            <a:srgbClr val="FFFFFF"/>
                          </a:solidFill>
                        </a:defRPr>
                      </a:pPr>
                      <a:r>
                        <a:t>Campus standard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Background checks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Police/background verification for child-contact staff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PSARA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Licensed agency / compliance check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Access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Visitor log + approved pickup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CCTV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Common/vulnerable areas; no private rooms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Fire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Alarms, exits, extinguishers, drills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Medical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Sick room, AED, hospital tie-up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Transport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GPS + verified handover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Safety walk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800">
                          <a:solidFill>
                            <a:srgbClr val="2D343A"/>
                          </a:solidFill>
                        </a:defRPr>
                      </a:pPr>
                      <a:r>
                        <a:t>Quarterly inspection and corrective action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16 | Sources: S17-S20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Residential children + grandparents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Ages 4-6: extended day base case; no routine overnight in base case.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Residential children: phased, legally validated, warden-led and access-controlled.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Grandparents Village: active living, meals, walking, health and intergenerational engagement.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Separate quiet/residential zones with managed interaction.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Cafe, nutrition and healthcare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FSSAI/FoSCoS food compliance is required.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Medical/sick room, first aid, AED, nurses/EMT and hospital tie-up.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Sports physio, nutrition and performance testing support premium programmes.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Olympic sports revenue dashboard</a:t>
            </a:r>
          </a:p>
        </p:txBody>
      </p:sp>
      <p:pic>
        <p:nvPicPr>
          <p:cNvPr id="4" name="Picture 3" descr="oa_2026_sport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25880"/>
            <a:ext cx="8229600" cy="411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98280" y="1645920"/>
            <a:ext cx="22860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All 36 sports are in the model; chart shows the 12 highest illustrative mature revenues.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Cricket and football remain commercial anchors.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Non-sport revenue engines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828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438911"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Programme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900">
                          <a:solidFill>
                            <a:srgbClr val="FFFFFF"/>
                          </a:solidFill>
                        </a:defRPr>
                      </a:pPr>
                      <a:r>
                        <a:t>Revenue Rs. Cr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Academics - core tutoring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2.70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STEM / Olympiad / enrichment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0.90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After-school standard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6.00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After-school extended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3.60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Residential children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2.43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Grandparents day programme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1.44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Grandparents residential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0.86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Community membership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1.80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43891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Family Elite membership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2.40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8921"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Corporate leadership days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>
                          <a:solidFill>
                            <a:srgbClr val="2D343A"/>
                          </a:solidFill>
                        </a:defRPr>
                      </a:pPr>
                      <a:r>
                        <a:t>1.80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Operating and overhead costs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77840"/>
                <a:gridCol w="5577840"/>
              </a:tblGrid>
              <a:tr h="6858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Cost block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</a:defRPr>
                      </a:pPr>
                      <a:r>
                        <a:t>Mature annual Rs. Cr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Loaded payroll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11.66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Other direct + overhead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15.20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Total operating cost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26.86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Illustrative mature revenue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53.41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Illustrative operating EBITDA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D343A"/>
                          </a:solidFill>
                        </a:defRPr>
                      </a:pPr>
                      <a:r>
                        <a:t>26.55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10-year operating case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1645920"/>
            <a:ext cx="192024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Base case ramps over 10 years.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Figures are planning assumptions, not forecasts.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22</a:t>
            </a:r>
          </a:p>
        </p:txBody>
      </p:sp>
      <p:pic>
        <p:nvPicPr>
          <p:cNvPr id="7" name="Picture 6" descr="oa_2026_revenue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80160"/>
            <a:ext cx="841248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Operating break-even</a:t>
            </a:r>
          </a:p>
        </p:txBody>
      </p:sp>
      <p:pic>
        <p:nvPicPr>
          <p:cNvPr id="4" name="Picture 3" descr="oa_2026_bep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280160"/>
            <a:ext cx="8686800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5440" y="1645920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Illustrative fixed cost: Rs.14 Cr.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Contribution margin: 60%.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Operating BEP revenue: ~Rs.23.3 Cr.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Rs.650 Cr debt stress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5440" y="1645920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Rs.500 Cr land + Rs.150 Cr development/operations.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10% stress interest.</a:t>
            </a:r>
          </a:p>
          <a:p>
            <a:pPr>
              <a:spcAft>
                <a:spcPts val="800"/>
              </a:spcAft>
              <a:defRPr sz="1100">
                <a:solidFill>
                  <a:srgbClr val="2D343A"/>
                </a:solidFill>
              </a:defRPr>
            </a:pPr>
            <a:r>
              <a:t>10-year equal principal.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24</a:t>
            </a:r>
          </a:p>
        </p:txBody>
      </p:sp>
      <p:pic>
        <p:nvPicPr>
          <p:cNvPr id="7" name="Picture 6" descr="oa_2026_debt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280160"/>
            <a:ext cx="8138160" cy="43434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Recommended capital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Separate land/asset SPV and operating company.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Use equity and longer-tenure infrastructure capital for land/buildings.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Size operating debt to DSCR, not to total aspiration.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Phase construction against memberships, school contracts and utilisation milestones.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Corporate, school and NGO engine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Weekday school PE and leadership programmes.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Corporate experiential leadership and sports leagues.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NGO/CSR inclusion and scholarships.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Sports management services can scale beyond the 5-acre site.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Competition and differentiation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Sports academies: strong in one sport, weak in family integration.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Tuition centres: academic only.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Clubs: recreation and membership, limited child-development integration.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Orienting Academy: MOVE + LEARN + LEAD + LIVE under one safeguarding system.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Implementation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0-3 months: valuation, GIS catchment, parent survey, school database, legal notes and pilot LOIs.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3-9 months: sports + after-school + cafe + health room.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9-18 months: covered indoor sports, academics and B2B.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18-36 months: residential and senior living after validation.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Investment gate / 90-day sprint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Do not commit the full capital before evidence is collected.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Validate land, demand, capex, compliance, staffing and school/corporate pipeline.</a:t>
            </a:r>
          </a:p>
          <a:p>
            <a:pPr>
              <a:spcAft>
                <a:spcPts val="800"/>
              </a:spcAft>
              <a:defRPr sz="1500">
                <a:solidFill>
                  <a:srgbClr val="2D343A"/>
                </a:solidFill>
              </a:defRPr>
            </a:pPr>
            <a:r>
              <a:t>Rebuild lender model after signed pilot demand and engineering BOQ.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Bibliography / source register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280160"/>
          <a:ext cx="11155680" cy="4681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/>
                <a:gridCol w="3718560"/>
                <a:gridCol w="3718560"/>
              </a:tblGrid>
              <a:tr h="292608"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ID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Source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00">
                          <a:solidFill>
                            <a:srgbClr val="FFFFFF"/>
                          </a:solidFill>
                        </a:defRPr>
                      </a:pPr>
                      <a:r>
                        <a:t>Quality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Olympics.com - LA28 sports update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Official IOC/Olympics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IOC - LA28 additional sports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Official IOC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LA28 competition schedule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Official Organising Committee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UDISE+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UDISE+ Know Your School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S06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MOSPI HCES 2023-24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India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Bengaluru Urban District Demography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Karnataka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S08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Karnataka DES DDP 2024-25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Karnataka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Karnataka DES Reports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Government of Karnataka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S10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Edustoke Lingarajapuram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Market directory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UrbanPro Class I-V Lingarajapuram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Marketplace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S12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UrbanPro Lingarajapuram Tuition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Marketplace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Sporthood football academy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Provider 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S14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Sporthood Turfpark HSR football academy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Provider pricing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S15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Gopalan Cricket Ground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00">
                          <a:solidFill>
                            <a:srgbClr val="2D343A"/>
                          </a:solidFill>
                        </a:defRPr>
                      </a:pPr>
                      <a:r>
                        <a:t>Provider 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Orienting Academy | 30 | Sources: Full source URLs in DPR and Excel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Data Accuracy &amp; Assumption Error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6E76"/>
                </a:solidFill>
              </a:defRPr>
            </a:pPr>
            <a:r>
              <a:t>Use this slide to explain what is verified, what is proxy data, and where the financial model can be wrong.</a:t>
            </a:r>
          </a:p>
        </p:txBody>
      </p:sp>
      <p:pic>
        <p:nvPicPr>
          <p:cNvPr id="5" name="Picture 4" descr="accuracy_error_control_ch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325880"/>
            <a:ext cx="5577840" cy="31375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46520" y="1325880"/>
            <a:ext cx="53035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F766E"/>
                </a:solidFill>
              </a:defRPr>
            </a:pPr>
            <a:r>
              <a:t>Decision rule for investor review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46520" y="1737360"/>
          <a:ext cx="5257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4450"/>
                <a:gridCol w="1314450"/>
                <a:gridCol w="1314450"/>
                <a:gridCol w="1314450"/>
              </a:tblGrid>
              <a:tr h="384048">
                <a:tc>
                  <a:txBody>
                    <a:bodyPr/>
                    <a:lstStyle/>
                    <a:p>
                      <a:pPr>
                        <a:defRPr b="1" sz="780">
                          <a:solidFill>
                            <a:srgbClr val="FFFFFF"/>
                          </a:solidFill>
                        </a:defRPr>
                      </a:pPr>
                      <a:r>
                        <a:t>Class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80">
                          <a:solidFill>
                            <a:srgbClr val="FFFFFF"/>
                          </a:solidFill>
                        </a:defRPr>
                      </a:pPr>
                      <a:r>
                        <a:t>Evidence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80">
                          <a:solidFill>
                            <a:srgbClr val="FFFFFF"/>
                          </a:solidFill>
                        </a:defRPr>
                      </a:pPr>
                      <a:r>
                        <a:t>Typical error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80">
                          <a:solidFill>
                            <a:srgbClr val="FFFFFF"/>
                          </a:solidFill>
                        </a:defRPr>
                      </a:pPr>
                      <a:r>
                        <a:t>Action before funding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Official / statutory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±0–5%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Use as base fact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B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Provider price / quote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±10–20%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Validate with 3–5 quotes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Directory / marketplace proxy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±20–40%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Replace with field survey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Management assumption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±40–70%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Stress test + pilot demand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Unvalidated land/debt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±30–50%+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80">
                          <a:solidFill>
                            <a:srgbClr val="2D343A"/>
                          </a:solidFill>
                        </a:defRPr>
                      </a:pPr>
                      <a:r>
                        <a:t>Independent valuation + term sheet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46520" y="4069080"/>
            <a:ext cx="525780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050">
                <a:solidFill>
                  <a:srgbClr val="2D343A"/>
                </a:solidFill>
              </a:defRPr>
            </a:pPr>
            <a:r>
              <a:t>Assumption-error exposure is highest in: 5-km household demand, residential children, grandparent occupancy, corporate/NGO contracts, coach/tutor wages, capex BOQ, and the Rs.650 Cr financing structure.</a:t>
            </a:r>
          </a:p>
          <a:p>
            <a:pPr>
              <a:spcAft>
                <a:spcPts val="500"/>
              </a:spcAft>
              <a:defRPr sz="1050">
                <a:solidFill>
                  <a:srgbClr val="2D343A"/>
                </a:solidFill>
              </a:defRPr>
            </a:pPr>
            <a:r>
              <a:t>Each high-impact assumption must move from Class D/E to Class A/B before bank submission.</a:t>
            </a:r>
          </a:p>
          <a:p>
            <a:pPr>
              <a:spcAft>
                <a:spcPts val="500"/>
              </a:spcAft>
              <a:defRPr sz="1050">
                <a:solidFill>
                  <a:srgbClr val="2D343A"/>
                </a:solidFill>
              </a:defRPr>
            </a:pPr>
            <a:r>
              <a:t>Add a model sensitivity tab: price, occupancy, wage inflation, capex, interest rate, rent/lease, and conversion.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6"/>
                </a:solidFill>
              </a:defRPr>
            </a:pPr>
            <a:r>
              <a:t>Orienting Academy | 31 | Sources: Evidence hierarchy; bibliography in model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74320"/>
            <a:ext cx="1106424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8304A"/>
                </a:solidFill>
              </a:defRPr>
            </a:pPr>
            <a:r>
              <a:t>Arts + Professional After-School Programs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144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6E76"/>
                </a:solidFill>
              </a:defRPr>
            </a:pPr>
            <a:r>
              <a:t>A fifth revenue pillar that supports creativity, confidence, life skills and career discovery.</a:t>
            </a:r>
          </a:p>
        </p:txBody>
      </p:sp>
      <p:pic>
        <p:nvPicPr>
          <p:cNvPr id="5" name="Picture 4" descr="a_wide_bright_modern_creative_learning_space_or_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80160"/>
            <a:ext cx="5303520" cy="4069080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72200" y="1325880"/>
          <a:ext cx="5532120" cy="3209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040"/>
                <a:gridCol w="1844040"/>
                <a:gridCol w="1844040"/>
              </a:tblGrid>
              <a:tr h="356616">
                <a:tc>
                  <a:txBody>
                    <a:bodyPr/>
                    <a:lstStyle/>
                    <a:p>
                      <a:pPr>
                        <a:defRPr b="1" sz="750">
                          <a:solidFill>
                            <a:srgbClr val="FFFFFF"/>
                          </a:solidFill>
                        </a:defRPr>
                      </a:pPr>
                      <a:r>
                        <a:t>Studio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50">
                          <a:solidFill>
                            <a:srgbClr val="FFFFFF"/>
                          </a:solidFill>
                        </a:defRPr>
                      </a:pPr>
                      <a:r>
                        <a:t>Age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750">
                          <a:solidFill>
                            <a:srgbClr val="FFFFFF"/>
                          </a:solidFill>
                        </a:defRPr>
                      </a:pPr>
                      <a:r>
                        <a:t>Offer</a:t>
                      </a:r>
                    </a:p>
                  </a:txBody>
                  <a:tcPr>
                    <a:solidFill>
                      <a:srgbClr val="18304A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Western classical music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5+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Piano, violin, voice, ensemble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Painting &amp; drawing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4+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Foundation art, exhibitions, portfolio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Pottery &amp; ceramics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6+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Clay, wheel, kiln safety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Carpentry / woodworking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8+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Tool safety, model-making, maker craft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Cooking &amp; nutrition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7+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Healthy food, kitchen safety, life skills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Theatre / public speaking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6+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Stage confidence, storytelling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Digital arts / media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8+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Design, photography, film, editing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56616"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Robotics / maker lab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8+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750">
                          <a:solidFill>
                            <a:srgbClr val="2D343A"/>
                          </a:solidFill>
                        </a:defRPr>
                      </a:pPr>
                      <a:r>
                        <a:t>STEM, prototyping, entrepreneurship</a:t>
                      </a:r>
                    </a:p>
                  </a:txBody>
                  <a:tcPr>
                    <a:solidFill>
                      <a:srgbClr val="F3F6F7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72200" y="4617720"/>
            <a:ext cx="20116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F766E"/>
                </a:solidFill>
              </a:defRPr>
            </a:pPr>
            <a:r>
              <a:t>Financial model add-on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72200" y="4892040"/>
            <a:ext cx="5532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950">
                <a:solidFill>
                  <a:srgbClr val="2D343A"/>
                </a:solidFill>
              </a:defRPr>
            </a:pPr>
            <a:r>
              <a:t>Incremental mature revenue added in Excel: music, art, pottery, carpentry, cooking, drama, dance, media, digital design, robotics and entrepreneurship.</a:t>
            </a:r>
          </a:p>
          <a:p>
            <a:pPr>
              <a:spcAft>
                <a:spcPts val="500"/>
              </a:spcAft>
              <a:defRPr sz="950">
                <a:solidFill>
                  <a:srgbClr val="2D343A"/>
                </a:solidFill>
              </a:defRPr>
            </a:pPr>
            <a:r>
              <a:t>Treat as Class D assumptions until validated with teacher availability, studio capex, parent survey and competitor pricing.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46520"/>
            <a:ext cx="1106424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750">
                <a:solidFill>
                  <a:srgbClr val="646E76"/>
                </a:solidFill>
              </a:defRPr>
            </a:pPr>
            <a:r>
              <a:t>Orienting Academy | 32 | Sources: Arts assumptions added to Excel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